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7B91FD-7731-40AB-B87D-43FF638230E9}" type="datetimeFigureOut">
              <a:rPr lang="es-MX" smtClean="0"/>
              <a:pPr/>
              <a:t>04/08/2014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4FEC459-4AC2-4A62-AA13-AB5F86A2C793}"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B91FD-7731-40AB-B87D-43FF638230E9}" type="datetimeFigureOut">
              <a:rPr lang="es-MX" smtClean="0"/>
              <a:pPr/>
              <a:t>04/08/2014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EC459-4AC2-4A62-AA13-AB5F86A2C793}"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uario\Mis documentos\Mis imágenes\Sin nombre.gif"/>
          <p:cNvPicPr>
            <a:picLocks noChangeAspect="1" noChangeArrowheads="1"/>
          </p:cNvPicPr>
          <p:nvPr/>
        </p:nvPicPr>
        <p:blipFill>
          <a:blip r:embed="rId2"/>
          <a:srcRect l="5956" t="21160" r="4702" b="22413"/>
          <a:stretch>
            <a:fillRect/>
          </a:stretch>
        </p:blipFill>
        <p:spPr bwMode="auto">
          <a:xfrm>
            <a:off x="3214678" y="642918"/>
            <a:ext cx="2928958" cy="1849868"/>
          </a:xfrm>
          <a:prstGeom prst="rect">
            <a:avLst/>
          </a:prstGeom>
          <a:noFill/>
        </p:spPr>
      </p:pic>
      <p:pic>
        <p:nvPicPr>
          <p:cNvPr id="1027" name="Picture 3" descr="C:\Documents and Settings\Usuario\Mis documentos\Mis imágenes\Logo Leones.gif"/>
          <p:cNvPicPr>
            <a:picLocks noChangeAspect="1" noChangeArrowheads="1"/>
          </p:cNvPicPr>
          <p:nvPr/>
        </p:nvPicPr>
        <p:blipFill>
          <a:blip r:embed="rId3"/>
          <a:srcRect l="17312" t="19128" r="17312" b="19128"/>
          <a:stretch>
            <a:fillRect/>
          </a:stretch>
        </p:blipFill>
        <p:spPr bwMode="auto">
          <a:xfrm>
            <a:off x="357158" y="642918"/>
            <a:ext cx="2071702" cy="1956607"/>
          </a:xfrm>
          <a:prstGeom prst="rect">
            <a:avLst/>
          </a:prstGeom>
          <a:noFill/>
        </p:spPr>
      </p:pic>
      <p:pic>
        <p:nvPicPr>
          <p:cNvPr id="1028" name="Picture 4" descr="C:\Documents and Settings\Usuario\Mis documentos\Mis imágenes\We serve.gif"/>
          <p:cNvPicPr>
            <a:picLocks noChangeAspect="1" noChangeArrowheads="1"/>
          </p:cNvPicPr>
          <p:nvPr/>
        </p:nvPicPr>
        <p:blipFill>
          <a:blip r:embed="rId4"/>
          <a:srcRect l="20944" t="22760" r="20944" b="22760"/>
          <a:stretch>
            <a:fillRect/>
          </a:stretch>
        </p:blipFill>
        <p:spPr bwMode="auto">
          <a:xfrm>
            <a:off x="6858015" y="642918"/>
            <a:ext cx="1933589" cy="1812739"/>
          </a:xfrm>
          <a:prstGeom prst="rect">
            <a:avLst/>
          </a:prstGeom>
          <a:noFill/>
        </p:spPr>
      </p:pic>
      <p:sp>
        <p:nvSpPr>
          <p:cNvPr id="8" name="7 CuadroTexto"/>
          <p:cNvSpPr txBox="1"/>
          <p:nvPr/>
        </p:nvSpPr>
        <p:spPr>
          <a:xfrm>
            <a:off x="1357290" y="2857496"/>
            <a:ext cx="6643734" cy="1938992"/>
          </a:xfrm>
          <a:prstGeom prst="rect">
            <a:avLst/>
          </a:prstGeom>
          <a:noFill/>
        </p:spPr>
        <p:txBody>
          <a:bodyPr wrap="square" rtlCol="0">
            <a:spAutoFit/>
          </a:bodyPr>
          <a:lstStyle/>
          <a:p>
            <a:pPr algn="ctr"/>
            <a:r>
              <a:rPr lang="es-ES" sz="4000" b="1" i="1" dirty="0">
                <a:solidFill>
                  <a:schemeClr val="accent6">
                    <a:lumMod val="50000"/>
                  </a:schemeClr>
                </a:solidFill>
              </a:rPr>
              <a:t>PROGRAMA DEL </a:t>
            </a:r>
            <a:endParaRPr lang="es-MX" sz="4000" b="1" i="1" dirty="0">
              <a:solidFill>
                <a:schemeClr val="accent6">
                  <a:lumMod val="50000"/>
                </a:schemeClr>
              </a:solidFill>
            </a:endParaRPr>
          </a:p>
          <a:p>
            <a:pPr algn="ctr"/>
            <a:r>
              <a:rPr lang="es-ES" sz="4000" b="1" i="1" dirty="0" smtClean="0">
                <a:solidFill>
                  <a:schemeClr val="accent6">
                    <a:lumMod val="50000"/>
                  </a:schemeClr>
                </a:solidFill>
              </a:rPr>
              <a:t>PRESIDENTE  </a:t>
            </a:r>
            <a:r>
              <a:rPr lang="es-ES" sz="4000" b="1" i="1" dirty="0">
                <a:solidFill>
                  <a:schemeClr val="accent6">
                    <a:lumMod val="50000"/>
                  </a:schemeClr>
                </a:solidFill>
              </a:rPr>
              <a:t>INTERNACIONAL</a:t>
            </a:r>
            <a:endParaRPr lang="es-MX" sz="4000" b="1" i="1" dirty="0">
              <a:solidFill>
                <a:schemeClr val="accent6">
                  <a:lumMod val="50000"/>
                </a:schemeClr>
              </a:solidFill>
            </a:endParaRPr>
          </a:p>
          <a:p>
            <a:pPr algn="ctr"/>
            <a:r>
              <a:rPr lang="es-ES" sz="4000" b="1" i="1" dirty="0">
                <a:solidFill>
                  <a:schemeClr val="accent6">
                    <a:lumMod val="50000"/>
                  </a:schemeClr>
                </a:solidFill>
              </a:rPr>
              <a:t>2014 - 2015</a:t>
            </a:r>
            <a:endParaRPr lang="es-MX" sz="4000"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857232"/>
            <a:ext cx="7858180" cy="4893647"/>
          </a:xfrm>
          <a:prstGeom prst="rect">
            <a:avLst/>
          </a:prstGeom>
          <a:noFill/>
        </p:spPr>
        <p:txBody>
          <a:bodyPr wrap="square" rtlCol="0">
            <a:spAutoFit/>
          </a:bodyPr>
          <a:lstStyle/>
          <a:p>
            <a:r>
              <a:rPr lang="es-ES" sz="2400" b="1" i="1" dirty="0">
                <a:solidFill>
                  <a:schemeClr val="accent6">
                    <a:lumMod val="50000"/>
                  </a:schemeClr>
                </a:solidFill>
              </a:rPr>
              <a:t>9. Promover el Orgullo de Ser León con valentía y </a:t>
            </a:r>
            <a:r>
              <a:rPr lang="es-ES" sz="2400" b="1" i="1" dirty="0" smtClean="0">
                <a:solidFill>
                  <a:schemeClr val="accent6">
                    <a:lumMod val="50000"/>
                  </a:schemeClr>
                </a:solidFill>
              </a:rPr>
              <a:t>convicción</a:t>
            </a:r>
          </a:p>
          <a:p>
            <a:endParaRPr lang="es-ES" sz="2400" b="1" i="1" dirty="0">
              <a:solidFill>
                <a:schemeClr val="accent6">
                  <a:lumMod val="50000"/>
                </a:schemeClr>
              </a:solidFill>
            </a:endParaRPr>
          </a:p>
          <a:p>
            <a:r>
              <a:rPr lang="es-ES" sz="2200" b="1" i="1" dirty="0">
                <a:solidFill>
                  <a:schemeClr val="accent6">
                    <a:lumMod val="50000"/>
                  </a:schemeClr>
                </a:solidFill>
              </a:rPr>
              <a:t>Los Leones tienen valentía y convicción Como Leones debemos rugir. Debemos demostrar al mundo lo que somos, nuestra incansable dedicación, el servicio que brindamos y que somos capaces de superar cualquier desafío que confrontemos para continuar brindando nuestro servicio. </a:t>
            </a:r>
            <a:endParaRPr lang="es-MX" sz="2200" b="1" i="1" dirty="0">
              <a:solidFill>
                <a:schemeClr val="accent6">
                  <a:lumMod val="50000"/>
                </a:schemeClr>
              </a:solidFill>
            </a:endParaRPr>
          </a:p>
          <a:p>
            <a:r>
              <a:rPr lang="es-ES" sz="2200" b="1" i="1" dirty="0">
                <a:solidFill>
                  <a:schemeClr val="accent6">
                    <a:lumMod val="50000"/>
                  </a:schemeClr>
                </a:solidFill>
              </a:rPr>
              <a:t> </a:t>
            </a:r>
            <a:endParaRPr lang="es-MX" sz="2200" b="1" i="1" dirty="0">
              <a:solidFill>
                <a:schemeClr val="accent6">
                  <a:lumMod val="50000"/>
                </a:schemeClr>
              </a:solidFill>
            </a:endParaRPr>
          </a:p>
          <a:p>
            <a:r>
              <a:rPr lang="es-ES" sz="2200" b="1" i="1" dirty="0">
                <a:solidFill>
                  <a:schemeClr val="accent6">
                    <a:lumMod val="50000"/>
                  </a:schemeClr>
                </a:solidFill>
              </a:rPr>
              <a:t>Gobernadores electos, tenemos la oportunidad de "rugir" con más fuerza que nunca, al mantener nuestro enfoque en el servicio, aumento de socios, desarrollo de clubes, colaboraciones, liderato, dedicación, creatividad, valentía y convicción. Coordinen sus esfuerzos, colaboren con sus equipos y utilicen los recursos que se ponen a su disposición para Promover el Orgullo de Ser León</a:t>
            </a:r>
            <a:r>
              <a:rPr lang="es-ES" sz="2200" b="1" i="1" dirty="0" smtClean="0">
                <a:solidFill>
                  <a:schemeClr val="accent6">
                    <a:lumMod val="50000"/>
                  </a:schemeClr>
                </a:solidFill>
              </a:rPr>
              <a:t>.</a:t>
            </a:r>
            <a:endParaRPr lang="es-MX" sz="2200" b="1" i="1" dirty="0">
              <a:solidFill>
                <a:schemeClr val="accent6">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071538" y="5042118"/>
            <a:ext cx="6858048" cy="1815882"/>
          </a:xfrm>
          <a:prstGeom prst="rect">
            <a:avLst/>
          </a:prstGeom>
          <a:noFill/>
        </p:spPr>
        <p:txBody>
          <a:bodyPr wrap="square" rtlCol="0">
            <a:spAutoFit/>
          </a:bodyPr>
          <a:lstStyle/>
          <a:p>
            <a:pPr algn="ctr"/>
            <a:r>
              <a:rPr lang="es-ES" sz="2800" b="1" i="1" dirty="0">
                <a:solidFill>
                  <a:schemeClr val="accent6">
                    <a:lumMod val="50000"/>
                  </a:schemeClr>
                </a:solidFill>
              </a:rPr>
              <a:t>Joseph Preston</a:t>
            </a:r>
            <a:endParaRPr lang="es-MX" sz="2800" b="1" i="1" dirty="0">
              <a:solidFill>
                <a:schemeClr val="accent6">
                  <a:lumMod val="50000"/>
                </a:schemeClr>
              </a:solidFill>
            </a:endParaRPr>
          </a:p>
          <a:p>
            <a:pPr algn="ctr"/>
            <a:r>
              <a:rPr lang="es-ES" sz="2800" b="1" i="1" dirty="0">
                <a:solidFill>
                  <a:schemeClr val="accent6">
                    <a:lumMod val="50000"/>
                  </a:schemeClr>
                </a:solidFill>
              </a:rPr>
              <a:t>Presidente Internacional</a:t>
            </a:r>
            <a:endParaRPr lang="es-MX" sz="2800" b="1" i="1" dirty="0">
              <a:solidFill>
                <a:schemeClr val="accent6">
                  <a:lumMod val="50000"/>
                </a:schemeClr>
              </a:solidFill>
            </a:endParaRPr>
          </a:p>
          <a:p>
            <a:pPr algn="ctr"/>
            <a:r>
              <a:rPr lang="es-ES" sz="2800" b="1" i="1" dirty="0">
                <a:solidFill>
                  <a:schemeClr val="accent6">
                    <a:lumMod val="50000"/>
                  </a:schemeClr>
                </a:solidFill>
              </a:rPr>
              <a:t>2014 - 2015</a:t>
            </a:r>
            <a:endParaRPr lang="es-MX" sz="2800" b="1" i="1" dirty="0">
              <a:solidFill>
                <a:schemeClr val="accent6">
                  <a:lumMod val="50000"/>
                </a:schemeClr>
              </a:solidFill>
            </a:endParaRPr>
          </a:p>
          <a:p>
            <a:pPr algn="ctr"/>
            <a:endParaRPr lang="es-MX" sz="2800" b="1" i="1" dirty="0">
              <a:solidFill>
                <a:schemeClr val="accent6">
                  <a:lumMod val="50000"/>
                </a:schemeClr>
              </a:solidFill>
            </a:endParaRPr>
          </a:p>
        </p:txBody>
      </p:sp>
      <p:pic>
        <p:nvPicPr>
          <p:cNvPr id="6" name="5 Imagen" descr="Preston"/>
          <p:cNvPicPr/>
          <p:nvPr/>
        </p:nvPicPr>
        <p:blipFill>
          <a:blip r:embed="rId2"/>
          <a:srcRect/>
          <a:stretch>
            <a:fillRect/>
          </a:stretch>
        </p:blipFill>
        <p:spPr bwMode="auto">
          <a:xfrm>
            <a:off x="3643306" y="2714620"/>
            <a:ext cx="1785950" cy="2214578"/>
          </a:xfrm>
          <a:prstGeom prst="rect">
            <a:avLst/>
          </a:prstGeom>
          <a:noFill/>
          <a:ln w="9525">
            <a:noFill/>
            <a:miter lim="800000"/>
            <a:headEnd/>
            <a:tailEnd/>
          </a:ln>
        </p:spPr>
      </p:pic>
      <p:pic>
        <p:nvPicPr>
          <p:cNvPr id="7" name="Picture 2" descr="C:\Documents and Settings\Usuario\Mis documentos\Mis imágenes\Sin nombre.gif"/>
          <p:cNvPicPr>
            <a:picLocks noChangeAspect="1" noChangeArrowheads="1"/>
          </p:cNvPicPr>
          <p:nvPr/>
        </p:nvPicPr>
        <p:blipFill>
          <a:blip r:embed="rId3"/>
          <a:srcRect l="5956" t="21160" r="4702" b="22413"/>
          <a:stretch>
            <a:fillRect/>
          </a:stretch>
        </p:blipFill>
        <p:spPr bwMode="auto">
          <a:xfrm>
            <a:off x="3071802" y="642918"/>
            <a:ext cx="2928958" cy="184986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42910" y="642918"/>
            <a:ext cx="7929618" cy="5139869"/>
          </a:xfrm>
          <a:prstGeom prst="rect">
            <a:avLst/>
          </a:prstGeom>
          <a:noFill/>
        </p:spPr>
        <p:txBody>
          <a:bodyPr wrap="square" rtlCol="0">
            <a:spAutoFit/>
          </a:bodyPr>
          <a:lstStyle/>
          <a:p>
            <a:pPr algn="ctr"/>
            <a:r>
              <a:rPr lang="es-ES" sz="4000" b="1" i="1" dirty="0" smtClean="0">
                <a:solidFill>
                  <a:schemeClr val="accent6">
                    <a:lumMod val="50000"/>
                  </a:schemeClr>
                </a:solidFill>
              </a:rPr>
              <a:t>“ Promover </a:t>
            </a:r>
            <a:r>
              <a:rPr lang="es-ES" sz="4000" b="1" i="1" dirty="0">
                <a:solidFill>
                  <a:schemeClr val="accent6">
                    <a:lumMod val="50000"/>
                  </a:schemeClr>
                </a:solidFill>
              </a:rPr>
              <a:t>el orgullo de ser </a:t>
            </a:r>
            <a:r>
              <a:rPr lang="es-ES" sz="4000" b="1" i="1" dirty="0" smtClean="0">
                <a:solidFill>
                  <a:schemeClr val="accent6">
                    <a:lumMod val="50000"/>
                  </a:schemeClr>
                </a:solidFill>
              </a:rPr>
              <a:t>León ”</a:t>
            </a:r>
          </a:p>
          <a:p>
            <a:pPr algn="ctr"/>
            <a:endParaRPr lang="es-ES" sz="2400" b="1" i="1" dirty="0">
              <a:solidFill>
                <a:schemeClr val="accent6">
                  <a:lumMod val="50000"/>
                </a:schemeClr>
              </a:solidFill>
            </a:endParaRPr>
          </a:p>
          <a:p>
            <a:pPr algn="just"/>
            <a:r>
              <a:rPr lang="es-ES" sz="2400" b="1" i="1" dirty="0" smtClean="0">
                <a:solidFill>
                  <a:schemeClr val="accent6">
                    <a:lumMod val="50000"/>
                  </a:schemeClr>
                </a:solidFill>
              </a:rPr>
              <a:t>Es </a:t>
            </a:r>
            <a:r>
              <a:rPr lang="es-ES" sz="2400" b="1" i="1" dirty="0">
                <a:solidFill>
                  <a:schemeClr val="accent6">
                    <a:lumMod val="50000"/>
                  </a:schemeClr>
                </a:solidFill>
              </a:rPr>
              <a:t>el orgullo que nace de haber mejorado a nuestras comunidades; del servicio relevante que brindamos y de la ayuda que damos al prójimo necesitado</a:t>
            </a:r>
            <a:r>
              <a:rPr lang="es-ES" sz="2400" b="1" i="1" dirty="0" smtClean="0">
                <a:solidFill>
                  <a:schemeClr val="accent6">
                    <a:lumMod val="50000"/>
                  </a:schemeClr>
                </a:solidFill>
              </a:rPr>
              <a:t>.</a:t>
            </a:r>
          </a:p>
          <a:p>
            <a:pPr algn="just"/>
            <a:endParaRPr lang="es-ES" sz="2400" b="1" i="1" dirty="0">
              <a:solidFill>
                <a:schemeClr val="accent6">
                  <a:lumMod val="50000"/>
                </a:schemeClr>
              </a:solidFill>
            </a:endParaRPr>
          </a:p>
          <a:p>
            <a:pPr algn="just"/>
            <a:r>
              <a:rPr lang="es-ES" sz="2400" b="1" i="1" dirty="0">
                <a:solidFill>
                  <a:schemeClr val="accent6">
                    <a:lumMod val="50000"/>
                  </a:schemeClr>
                </a:solidFill>
              </a:rPr>
              <a:t>Este orgullo forma los fundamentos de nuestro compromiso de servir al prójimo, y nos ha convertido en los líderes del servicio humanitario en el mundo</a:t>
            </a:r>
            <a:r>
              <a:rPr lang="es-ES" sz="2400" b="1" i="1" dirty="0" smtClean="0">
                <a:solidFill>
                  <a:schemeClr val="accent6">
                    <a:lumMod val="50000"/>
                  </a:schemeClr>
                </a:solidFill>
              </a:rPr>
              <a:t>.</a:t>
            </a:r>
          </a:p>
          <a:p>
            <a:pPr algn="just"/>
            <a:endParaRPr lang="es-ES" sz="2400" b="1" i="1" dirty="0">
              <a:solidFill>
                <a:schemeClr val="accent6">
                  <a:lumMod val="50000"/>
                </a:schemeClr>
              </a:solidFill>
            </a:endParaRPr>
          </a:p>
          <a:p>
            <a:pPr algn="just"/>
            <a:r>
              <a:rPr lang="es-ES" sz="2400" b="1" i="1" dirty="0">
                <a:solidFill>
                  <a:schemeClr val="accent6">
                    <a:lumMod val="50000"/>
                  </a:schemeClr>
                </a:solidFill>
              </a:rPr>
              <a:t>Es la plataforma para alcanzar el éxito durante el próximo año, hasta el centenario y por los cientos de años futuros de nuestra asociación.  </a:t>
            </a:r>
            <a:endParaRPr lang="es-MX" sz="2400"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714356"/>
            <a:ext cx="7858180" cy="5262979"/>
          </a:xfrm>
          <a:prstGeom prst="rect">
            <a:avLst/>
          </a:prstGeom>
          <a:noFill/>
        </p:spPr>
        <p:txBody>
          <a:bodyPr wrap="square" rtlCol="0">
            <a:spAutoFit/>
          </a:bodyPr>
          <a:lstStyle/>
          <a:p>
            <a:pPr marL="457200" indent="-457200" algn="just">
              <a:buAutoNum type="arabicPeriod"/>
            </a:pPr>
            <a:r>
              <a:rPr lang="es-ES" sz="2400" b="1" i="1" dirty="0" smtClean="0">
                <a:solidFill>
                  <a:schemeClr val="accent6">
                    <a:lumMod val="50000"/>
                  </a:schemeClr>
                </a:solidFill>
              </a:rPr>
              <a:t>Promover </a:t>
            </a:r>
            <a:r>
              <a:rPr lang="es-ES" sz="2400" b="1" i="1" dirty="0">
                <a:solidFill>
                  <a:schemeClr val="accent6">
                    <a:lumMod val="50000"/>
                  </a:schemeClr>
                </a:solidFill>
              </a:rPr>
              <a:t>el Orgullo de Ser León a través del </a:t>
            </a:r>
            <a:r>
              <a:rPr lang="es-ES" sz="2400" b="1" i="1" dirty="0" smtClean="0">
                <a:solidFill>
                  <a:schemeClr val="accent6">
                    <a:lumMod val="50000"/>
                  </a:schemeClr>
                </a:solidFill>
              </a:rPr>
              <a:t>servicio</a:t>
            </a:r>
          </a:p>
          <a:p>
            <a:pPr marL="457200" indent="-457200" algn="just"/>
            <a:endParaRPr lang="es-ES" sz="2400" b="1" i="1" dirty="0">
              <a:solidFill>
                <a:schemeClr val="accent6">
                  <a:lumMod val="50000"/>
                </a:schemeClr>
              </a:solidFill>
            </a:endParaRPr>
          </a:p>
          <a:p>
            <a:pPr algn="just"/>
            <a:r>
              <a:rPr lang="es-ES" sz="2200" b="1" dirty="0" smtClean="0">
                <a:solidFill>
                  <a:schemeClr val="accent6">
                    <a:lumMod val="50000"/>
                  </a:schemeClr>
                </a:solidFill>
              </a:rPr>
              <a:t>Desafío </a:t>
            </a:r>
            <a:r>
              <a:rPr lang="es-ES" sz="2200" b="1" dirty="0">
                <a:solidFill>
                  <a:schemeClr val="accent6">
                    <a:lumMod val="50000"/>
                  </a:schemeClr>
                </a:solidFill>
              </a:rPr>
              <a:t>de Servicio del Centenario: La celebración comenzará en julio de 2014 y concluirá en diciembre de 2017. El Desafío de Servicio del Centenario consistirá de cuatro elementos, incluyendo un programa de premios para los clubes que hayan reportado actividades de servicio que estuvieran a la par con los objetivos de la Campaña Global de Servicio en Acción. </a:t>
            </a:r>
            <a:endParaRPr lang="es-MX" sz="2200" b="1" dirty="0">
              <a:solidFill>
                <a:schemeClr val="accent6">
                  <a:lumMod val="50000"/>
                </a:schemeClr>
              </a:solidFill>
            </a:endParaRPr>
          </a:p>
          <a:p>
            <a:pPr algn="just"/>
            <a:r>
              <a:rPr lang="es-ES" sz="2200" b="1" dirty="0">
                <a:solidFill>
                  <a:schemeClr val="accent6">
                    <a:lumMod val="50000"/>
                  </a:schemeClr>
                </a:solidFill>
              </a:rPr>
              <a:t> </a:t>
            </a:r>
            <a:endParaRPr lang="es-MX" sz="2200" b="1" dirty="0">
              <a:solidFill>
                <a:schemeClr val="accent6">
                  <a:lumMod val="50000"/>
                </a:schemeClr>
              </a:solidFill>
            </a:endParaRPr>
          </a:p>
          <a:p>
            <a:pPr algn="just"/>
            <a:r>
              <a:rPr lang="es-ES" sz="2200" b="1" dirty="0">
                <a:solidFill>
                  <a:schemeClr val="accent6">
                    <a:lumMod val="50000"/>
                  </a:schemeClr>
                </a:solidFill>
              </a:rPr>
              <a:t>Se alienta a todos los clubes, a que durante el próximo año, lleven a cabo un proyecto especial de servicio que atienda las necesidades de los niños – en cualquier comunidad carente de recursos– en las áreas de alfabetización, hambre, abuso infantil o pobreza extrema. Deben procurar la ayuda de familiares y amigos para llevar a cabo estas actividades. </a:t>
            </a:r>
            <a:endParaRPr lang="es-MX" sz="22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500042"/>
            <a:ext cx="7858180" cy="5847755"/>
          </a:xfrm>
          <a:prstGeom prst="rect">
            <a:avLst/>
          </a:prstGeom>
          <a:noFill/>
        </p:spPr>
        <p:txBody>
          <a:bodyPr wrap="square" rtlCol="0">
            <a:spAutoFit/>
          </a:bodyPr>
          <a:lstStyle/>
          <a:p>
            <a:r>
              <a:rPr lang="es-ES" sz="2200" b="1" i="1" dirty="0">
                <a:solidFill>
                  <a:schemeClr val="accent6">
                    <a:lumMod val="50000"/>
                  </a:schemeClr>
                </a:solidFill>
              </a:rPr>
              <a:t>2. Promover el Orgullo de Ser León a través del aumento de </a:t>
            </a:r>
            <a:r>
              <a:rPr lang="es-ES" sz="2200" b="1" i="1" dirty="0" smtClean="0">
                <a:solidFill>
                  <a:schemeClr val="accent6">
                    <a:lumMod val="50000"/>
                  </a:schemeClr>
                </a:solidFill>
              </a:rPr>
              <a:t>socios</a:t>
            </a:r>
          </a:p>
          <a:p>
            <a:endParaRPr lang="es-ES" sz="2200" b="1" i="1" dirty="0">
              <a:solidFill>
                <a:schemeClr val="accent6">
                  <a:lumMod val="50000"/>
                </a:schemeClr>
              </a:solidFill>
            </a:endParaRPr>
          </a:p>
          <a:p>
            <a:r>
              <a:rPr lang="es-ES" sz="2200" b="1" i="1" dirty="0">
                <a:solidFill>
                  <a:schemeClr val="accent6">
                    <a:lumMod val="50000"/>
                  </a:schemeClr>
                </a:solidFill>
              </a:rPr>
              <a:t>Nuestro enfoque está en el servicio, pero nuestra fuerza depende de nuestros socios</a:t>
            </a:r>
            <a:r>
              <a:rPr lang="es-ES" sz="2200" b="1" i="1" dirty="0" smtClean="0">
                <a:solidFill>
                  <a:schemeClr val="accent6">
                    <a:lumMod val="50000"/>
                  </a:schemeClr>
                </a:solidFill>
              </a:rPr>
              <a:t>. Necesitamos </a:t>
            </a:r>
            <a:r>
              <a:rPr lang="es-ES" sz="2200" b="1" i="1" dirty="0">
                <a:solidFill>
                  <a:schemeClr val="accent6">
                    <a:lumMod val="50000"/>
                  </a:schemeClr>
                </a:solidFill>
              </a:rPr>
              <a:t>crecer aun más para mantener nuestra posición de líderes globales del servicio humanitario en el mundo. Podemos lograr aumento de socios de las siguientes maneras: </a:t>
            </a:r>
            <a:endParaRPr lang="es-ES" sz="2200" b="1" i="1" dirty="0" smtClean="0">
              <a:solidFill>
                <a:schemeClr val="accent6">
                  <a:lumMod val="50000"/>
                </a:schemeClr>
              </a:solidFill>
            </a:endParaRPr>
          </a:p>
          <a:p>
            <a:endParaRPr lang="es-ES" sz="2000" b="1" i="1" dirty="0" smtClean="0">
              <a:solidFill>
                <a:schemeClr val="accent6">
                  <a:lumMod val="50000"/>
                </a:schemeClr>
              </a:solidFill>
            </a:endParaRPr>
          </a:p>
          <a:p>
            <a:r>
              <a:rPr lang="es-ES" sz="2200" b="1" i="1" dirty="0" smtClean="0">
                <a:solidFill>
                  <a:schemeClr val="accent6">
                    <a:lumMod val="50000"/>
                  </a:schemeClr>
                </a:solidFill>
              </a:rPr>
              <a:t>Cada socio debe </a:t>
            </a:r>
            <a:r>
              <a:rPr lang="es-ES" sz="2200" b="1" i="1" dirty="0">
                <a:solidFill>
                  <a:schemeClr val="accent6">
                    <a:lumMod val="50000"/>
                  </a:schemeClr>
                </a:solidFill>
              </a:rPr>
              <a:t>lograr el ingreso de por lo menos un </a:t>
            </a:r>
            <a:r>
              <a:rPr lang="es-ES" sz="2200" b="1" i="1" dirty="0" smtClean="0">
                <a:solidFill>
                  <a:schemeClr val="accent6">
                    <a:lumMod val="50000"/>
                  </a:schemeClr>
                </a:solidFill>
              </a:rPr>
              <a:t>Socio Nuevo</a:t>
            </a:r>
          </a:p>
          <a:p>
            <a:endParaRPr lang="es-ES" sz="2000" b="1" i="1" dirty="0">
              <a:solidFill>
                <a:schemeClr val="accent6">
                  <a:lumMod val="50000"/>
                </a:schemeClr>
              </a:solidFill>
            </a:endParaRPr>
          </a:p>
          <a:p>
            <a:r>
              <a:rPr lang="es-ES" sz="2200" b="1" i="1" dirty="0">
                <a:solidFill>
                  <a:schemeClr val="accent6">
                    <a:lumMod val="50000"/>
                  </a:schemeClr>
                </a:solidFill>
              </a:rPr>
              <a:t>Los clubes deben estar preparados para darle la bienvenida a los socios nuevos, proveerles orientación y oficializarlos como socios durante una ceremonia adecuada. </a:t>
            </a:r>
            <a:endParaRPr lang="es-MX" sz="2200" b="1" i="1" dirty="0">
              <a:solidFill>
                <a:schemeClr val="accent6">
                  <a:lumMod val="50000"/>
                </a:schemeClr>
              </a:solidFill>
            </a:endParaRPr>
          </a:p>
          <a:p>
            <a:r>
              <a:rPr lang="es-ES" sz="2200" b="1" i="1" dirty="0">
                <a:solidFill>
                  <a:schemeClr val="accent6">
                    <a:lumMod val="50000"/>
                  </a:schemeClr>
                </a:solidFill>
              </a:rPr>
              <a:t> </a:t>
            </a:r>
            <a:endParaRPr lang="es-MX" sz="2200" b="1" i="1" dirty="0">
              <a:solidFill>
                <a:schemeClr val="accent6">
                  <a:lumMod val="50000"/>
                </a:schemeClr>
              </a:solidFill>
            </a:endParaRPr>
          </a:p>
          <a:p>
            <a:r>
              <a:rPr lang="es-ES" sz="2200" b="1" i="1" dirty="0" smtClean="0">
                <a:solidFill>
                  <a:schemeClr val="accent6">
                    <a:lumMod val="50000"/>
                  </a:schemeClr>
                </a:solidFill>
              </a:rPr>
              <a:t> </a:t>
            </a:r>
            <a:r>
              <a:rPr lang="es-ES" sz="2200" b="1" i="1" dirty="0">
                <a:solidFill>
                  <a:schemeClr val="accent6">
                    <a:lumMod val="50000"/>
                  </a:schemeClr>
                </a:solidFill>
              </a:rPr>
              <a:t>Aunque nuestros clubes prosperan con socios de diferentes grupos demográficos, debemos invitar a más mujeres y jóvenes para que ingresen a nuestros clubes. </a:t>
            </a:r>
            <a:endParaRPr lang="es-MX" sz="2200"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785794"/>
            <a:ext cx="7858180" cy="5109091"/>
          </a:xfrm>
          <a:prstGeom prst="rect">
            <a:avLst/>
          </a:prstGeom>
          <a:noFill/>
        </p:spPr>
        <p:txBody>
          <a:bodyPr wrap="square" rtlCol="0">
            <a:spAutoFit/>
          </a:bodyPr>
          <a:lstStyle/>
          <a:p>
            <a:r>
              <a:rPr lang="es-ES" sz="2200" b="1" i="1" dirty="0">
                <a:solidFill>
                  <a:schemeClr val="accent6">
                    <a:lumMod val="50000"/>
                  </a:schemeClr>
                </a:solidFill>
              </a:rPr>
              <a:t>3. Promover el Orgullo de Ser León al fortalecer nuestros </a:t>
            </a:r>
            <a:r>
              <a:rPr lang="es-ES" sz="2200" b="1" i="1" dirty="0" smtClean="0">
                <a:solidFill>
                  <a:schemeClr val="accent6">
                    <a:lumMod val="50000"/>
                  </a:schemeClr>
                </a:solidFill>
              </a:rPr>
              <a:t>clubes</a:t>
            </a:r>
          </a:p>
          <a:p>
            <a:endParaRPr lang="es-ES" sz="2200" b="1" i="1" dirty="0">
              <a:solidFill>
                <a:schemeClr val="accent6">
                  <a:lumMod val="50000"/>
                </a:schemeClr>
              </a:solidFill>
            </a:endParaRPr>
          </a:p>
          <a:p>
            <a:r>
              <a:rPr lang="es-ES" sz="2200" b="1" i="1" dirty="0">
                <a:solidFill>
                  <a:schemeClr val="accent6">
                    <a:lumMod val="50000"/>
                  </a:schemeClr>
                </a:solidFill>
              </a:rPr>
              <a:t>Tenemos que fortalecer a nuestra asociación comenzando desde abajo, "de los clubes hacia arriba". Cada club debe examinar lo que está haciendo y poner en marcha nuevas estrategias y técnicas para renovar su energía. El objetivo es que nuestros clubes tengan un mejor enfoque, dirección, afán y propósito</a:t>
            </a:r>
            <a:r>
              <a:rPr lang="es-ES" sz="2200" b="1" i="1" dirty="0" smtClean="0">
                <a:solidFill>
                  <a:schemeClr val="accent6">
                    <a:lumMod val="50000"/>
                  </a:schemeClr>
                </a:solidFill>
              </a:rPr>
              <a:t>.</a:t>
            </a:r>
          </a:p>
          <a:p>
            <a:endParaRPr lang="es-ES" sz="2200" b="1" i="1" dirty="0">
              <a:solidFill>
                <a:schemeClr val="accent6">
                  <a:lumMod val="50000"/>
                </a:schemeClr>
              </a:solidFill>
            </a:endParaRPr>
          </a:p>
          <a:p>
            <a:r>
              <a:rPr lang="es-ES" sz="2200" b="1" i="1" dirty="0" smtClean="0">
                <a:solidFill>
                  <a:schemeClr val="accent6">
                    <a:lumMod val="50000"/>
                  </a:schemeClr>
                </a:solidFill>
              </a:rPr>
              <a:t>Objetivos y Estrategias:</a:t>
            </a:r>
          </a:p>
          <a:p>
            <a:endParaRPr lang="es-ES" sz="1000" b="1" i="1" dirty="0">
              <a:solidFill>
                <a:schemeClr val="accent6">
                  <a:lumMod val="50000"/>
                </a:schemeClr>
              </a:solidFill>
            </a:endParaRPr>
          </a:p>
          <a:p>
            <a:pPr>
              <a:buFont typeface="Arial" pitchFamily="34" charset="0"/>
              <a:buChar char="•"/>
            </a:pPr>
            <a:r>
              <a:rPr lang="es-ES" sz="2200" b="1" i="1" dirty="0" smtClean="0">
                <a:solidFill>
                  <a:schemeClr val="accent6">
                    <a:lumMod val="50000"/>
                  </a:schemeClr>
                </a:solidFill>
              </a:rPr>
              <a:t>  Completar </a:t>
            </a:r>
            <a:r>
              <a:rPr lang="es-ES" sz="2200" b="1" i="1" dirty="0">
                <a:solidFill>
                  <a:schemeClr val="accent6">
                    <a:lumMod val="50000"/>
                  </a:schemeClr>
                </a:solidFill>
              </a:rPr>
              <a:t>la Evaluación de las necesidades de la </a:t>
            </a:r>
            <a:r>
              <a:rPr lang="es-ES" sz="2200" b="1" i="1" dirty="0" smtClean="0">
                <a:solidFill>
                  <a:schemeClr val="accent6">
                    <a:lumMod val="50000"/>
                  </a:schemeClr>
                </a:solidFill>
              </a:rPr>
              <a:t>comunidad</a:t>
            </a:r>
          </a:p>
          <a:p>
            <a:endParaRPr lang="es-ES" sz="1000" b="1" i="1" dirty="0" smtClean="0">
              <a:solidFill>
                <a:schemeClr val="accent6">
                  <a:lumMod val="50000"/>
                </a:schemeClr>
              </a:solidFill>
            </a:endParaRPr>
          </a:p>
          <a:p>
            <a:pPr>
              <a:buFont typeface="Arial" pitchFamily="34" charset="0"/>
              <a:buChar char="•"/>
            </a:pPr>
            <a:r>
              <a:rPr lang="es-ES" sz="2200" b="1" i="1" dirty="0">
                <a:solidFill>
                  <a:schemeClr val="accent6">
                    <a:lumMod val="50000"/>
                  </a:schemeClr>
                </a:solidFill>
              </a:rPr>
              <a:t> </a:t>
            </a:r>
            <a:r>
              <a:rPr lang="es-ES" sz="2200" b="1" i="1" dirty="0" smtClean="0">
                <a:solidFill>
                  <a:schemeClr val="accent6">
                    <a:lumMod val="50000"/>
                  </a:schemeClr>
                </a:solidFill>
              </a:rPr>
              <a:t> </a:t>
            </a:r>
            <a:r>
              <a:rPr lang="es-ES" sz="2200" b="1" i="1" dirty="0">
                <a:solidFill>
                  <a:schemeClr val="accent6">
                    <a:lumMod val="50000"/>
                  </a:schemeClr>
                </a:solidFill>
              </a:rPr>
              <a:t>Participar en el Proceso Club </a:t>
            </a:r>
            <a:r>
              <a:rPr lang="es-ES" sz="2200" b="1" i="1" dirty="0" smtClean="0">
                <a:solidFill>
                  <a:schemeClr val="accent6">
                    <a:lumMod val="50000"/>
                  </a:schemeClr>
                </a:solidFill>
              </a:rPr>
              <a:t>Excelente</a:t>
            </a:r>
          </a:p>
          <a:p>
            <a:endParaRPr lang="es-ES" sz="1000" b="1" i="1" dirty="0" smtClean="0">
              <a:solidFill>
                <a:schemeClr val="accent6">
                  <a:lumMod val="50000"/>
                </a:schemeClr>
              </a:solidFill>
            </a:endParaRPr>
          </a:p>
          <a:p>
            <a:pPr>
              <a:buFont typeface="Arial" pitchFamily="34" charset="0"/>
              <a:buChar char="•"/>
            </a:pPr>
            <a:r>
              <a:rPr lang="es-ES" sz="2200" b="1" i="1" dirty="0">
                <a:solidFill>
                  <a:schemeClr val="accent6">
                    <a:lumMod val="50000"/>
                  </a:schemeClr>
                </a:solidFill>
              </a:rPr>
              <a:t> </a:t>
            </a:r>
            <a:r>
              <a:rPr lang="es-ES" sz="2200" b="1" i="1" dirty="0" smtClean="0">
                <a:solidFill>
                  <a:schemeClr val="accent6">
                    <a:lumMod val="50000"/>
                  </a:schemeClr>
                </a:solidFill>
              </a:rPr>
              <a:t> </a:t>
            </a:r>
            <a:r>
              <a:rPr lang="es-ES" sz="2200" b="1" i="1" dirty="0">
                <a:solidFill>
                  <a:schemeClr val="accent6">
                    <a:lumMod val="50000"/>
                  </a:schemeClr>
                </a:solidFill>
              </a:rPr>
              <a:t>Asegurar que todos los socios participen </a:t>
            </a:r>
            <a:r>
              <a:rPr lang="es-ES" sz="2200" b="1" i="1" dirty="0" smtClean="0">
                <a:solidFill>
                  <a:schemeClr val="accent6">
                    <a:lumMod val="50000"/>
                  </a:schemeClr>
                </a:solidFill>
              </a:rPr>
              <a:t>activamente</a:t>
            </a:r>
          </a:p>
          <a:p>
            <a:endParaRPr lang="es-ES" sz="1000" b="1" i="1" dirty="0" smtClean="0">
              <a:solidFill>
                <a:schemeClr val="accent6">
                  <a:lumMod val="50000"/>
                </a:schemeClr>
              </a:solidFill>
            </a:endParaRPr>
          </a:p>
          <a:p>
            <a:pPr>
              <a:buFont typeface="Arial" pitchFamily="34" charset="0"/>
              <a:buChar char="•"/>
            </a:pPr>
            <a:r>
              <a:rPr lang="es-ES" sz="2200" b="1" i="1" dirty="0">
                <a:solidFill>
                  <a:schemeClr val="accent6">
                    <a:lumMod val="50000"/>
                  </a:schemeClr>
                </a:solidFill>
              </a:rPr>
              <a:t> </a:t>
            </a:r>
            <a:r>
              <a:rPr lang="es-ES" sz="2200" b="1" i="1" dirty="0" smtClean="0">
                <a:solidFill>
                  <a:schemeClr val="accent6">
                    <a:lumMod val="50000"/>
                  </a:schemeClr>
                </a:solidFill>
              </a:rPr>
              <a:t> Patrocinar </a:t>
            </a:r>
            <a:r>
              <a:rPr lang="es-ES" sz="2200" b="1" i="1" dirty="0">
                <a:solidFill>
                  <a:schemeClr val="accent6">
                    <a:lumMod val="50000"/>
                  </a:schemeClr>
                </a:solidFill>
              </a:rPr>
              <a:t>un club Leo. </a:t>
            </a:r>
            <a:endParaRPr lang="es-ES" sz="2200" b="1" i="1"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428604"/>
            <a:ext cx="7858180" cy="6063198"/>
          </a:xfrm>
          <a:prstGeom prst="rect">
            <a:avLst/>
          </a:prstGeom>
          <a:noFill/>
        </p:spPr>
        <p:txBody>
          <a:bodyPr wrap="square" rtlCol="0">
            <a:spAutoFit/>
          </a:bodyPr>
          <a:lstStyle/>
          <a:p>
            <a:r>
              <a:rPr lang="es-ES" sz="2400" b="1" i="1" dirty="0">
                <a:solidFill>
                  <a:schemeClr val="accent6">
                    <a:lumMod val="50000"/>
                  </a:schemeClr>
                </a:solidFill>
              </a:rPr>
              <a:t>4. Promover el Orgullo de Ser León a través del </a:t>
            </a:r>
            <a:r>
              <a:rPr lang="es-ES" sz="2400" b="1" i="1" dirty="0" smtClean="0">
                <a:solidFill>
                  <a:schemeClr val="accent6">
                    <a:lumMod val="50000"/>
                  </a:schemeClr>
                </a:solidFill>
              </a:rPr>
              <a:t>liderato</a:t>
            </a:r>
          </a:p>
          <a:p>
            <a:endParaRPr lang="es-ES" sz="2000" b="1" i="1" dirty="0">
              <a:solidFill>
                <a:schemeClr val="accent6">
                  <a:lumMod val="50000"/>
                </a:schemeClr>
              </a:solidFill>
            </a:endParaRPr>
          </a:p>
          <a:p>
            <a:pPr>
              <a:buFont typeface="Arial" pitchFamily="34" charset="0"/>
              <a:buChar char="•"/>
            </a:pPr>
            <a:r>
              <a:rPr lang="es-ES" sz="2200" b="1" i="1" dirty="0" smtClean="0">
                <a:solidFill>
                  <a:schemeClr val="accent6">
                    <a:lumMod val="50000"/>
                  </a:schemeClr>
                </a:solidFill>
              </a:rPr>
              <a:t> Fortalecer </a:t>
            </a:r>
            <a:r>
              <a:rPr lang="es-ES" sz="2200" b="1" i="1" dirty="0">
                <a:solidFill>
                  <a:schemeClr val="accent6">
                    <a:lumMod val="50000"/>
                  </a:schemeClr>
                </a:solidFill>
              </a:rPr>
              <a:t>nuestros clubes a través del desarrollo de sus </a:t>
            </a:r>
            <a:r>
              <a:rPr lang="es-ES" sz="2200" b="1" i="1" dirty="0" smtClean="0">
                <a:solidFill>
                  <a:schemeClr val="accent6">
                    <a:lumMod val="50000"/>
                  </a:schemeClr>
                </a:solidFill>
              </a:rPr>
              <a:t>líderes</a:t>
            </a:r>
          </a:p>
          <a:p>
            <a:pPr>
              <a:buFont typeface="Arial" pitchFamily="34" charset="0"/>
              <a:buChar char="•"/>
            </a:pPr>
            <a:endParaRPr lang="es-ES" sz="2000" b="1" i="1" dirty="0">
              <a:solidFill>
                <a:schemeClr val="accent6">
                  <a:lumMod val="50000"/>
                </a:schemeClr>
              </a:solidFill>
            </a:endParaRPr>
          </a:p>
          <a:p>
            <a:pPr>
              <a:buFont typeface="Arial" pitchFamily="34" charset="0"/>
              <a:buChar char="•"/>
            </a:pPr>
            <a:r>
              <a:rPr lang="es-ES" sz="2200" b="1" i="1" dirty="0" smtClean="0">
                <a:solidFill>
                  <a:schemeClr val="accent6">
                    <a:lumMod val="50000"/>
                  </a:schemeClr>
                </a:solidFill>
              </a:rPr>
              <a:t>  El desarrollo de líderes capaces comienza con la ceremonia de   </a:t>
            </a:r>
          </a:p>
          <a:p>
            <a:r>
              <a:rPr lang="es-ES" sz="2200" b="1" i="1" dirty="0" smtClean="0">
                <a:solidFill>
                  <a:schemeClr val="accent6">
                    <a:lumMod val="50000"/>
                  </a:schemeClr>
                </a:solidFill>
              </a:rPr>
              <a:t>    juramento de socios nuevos, su orientación adecuada, y de ahí,  </a:t>
            </a:r>
          </a:p>
          <a:p>
            <a:r>
              <a:rPr lang="es-ES" sz="2200" b="1" i="1" dirty="0" smtClean="0">
                <a:solidFill>
                  <a:schemeClr val="accent6">
                    <a:lumMod val="50000"/>
                  </a:schemeClr>
                </a:solidFill>
              </a:rPr>
              <a:t>   alentarles a que se desarrollen como líderes, esto se puede   </a:t>
            </a:r>
          </a:p>
          <a:p>
            <a:r>
              <a:rPr lang="es-ES" sz="2200" b="1" i="1" dirty="0" smtClean="0">
                <a:solidFill>
                  <a:schemeClr val="accent6">
                    <a:lumMod val="50000"/>
                  </a:schemeClr>
                </a:solidFill>
              </a:rPr>
              <a:t>   lograr de las siguientes maneras:</a:t>
            </a:r>
          </a:p>
          <a:p>
            <a:endParaRPr lang="es-ES" sz="2000" b="1" i="1" dirty="0">
              <a:solidFill>
                <a:schemeClr val="accent6">
                  <a:lumMod val="50000"/>
                </a:schemeClr>
              </a:solidFill>
            </a:endParaRPr>
          </a:p>
          <a:p>
            <a:r>
              <a:rPr lang="es-ES" sz="2200" b="1" i="1" dirty="0" smtClean="0">
                <a:solidFill>
                  <a:schemeClr val="accent6">
                    <a:lumMod val="50000"/>
                  </a:schemeClr>
                </a:solidFill>
              </a:rPr>
              <a:t>1.- Asignar </a:t>
            </a:r>
            <a:r>
              <a:rPr lang="es-ES" sz="2200" b="1" i="1" dirty="0">
                <a:solidFill>
                  <a:schemeClr val="accent6">
                    <a:lumMod val="50000"/>
                  </a:schemeClr>
                </a:solidFill>
              </a:rPr>
              <a:t>a los socios nuevos a los comités del club para que </a:t>
            </a:r>
            <a:endParaRPr lang="es-ES" sz="2200" b="1" i="1" dirty="0" smtClean="0">
              <a:solidFill>
                <a:schemeClr val="accent6">
                  <a:lumMod val="50000"/>
                </a:schemeClr>
              </a:solidFill>
            </a:endParaRPr>
          </a:p>
          <a:p>
            <a:r>
              <a:rPr lang="es-ES" sz="2200" b="1" i="1" dirty="0">
                <a:solidFill>
                  <a:schemeClr val="accent6">
                    <a:lumMod val="50000"/>
                  </a:schemeClr>
                </a:solidFill>
              </a:rPr>
              <a:t> </a:t>
            </a:r>
            <a:r>
              <a:rPr lang="es-ES" sz="2200" b="1" i="1" dirty="0" smtClean="0">
                <a:solidFill>
                  <a:schemeClr val="accent6">
                    <a:lumMod val="50000"/>
                  </a:schemeClr>
                </a:solidFill>
              </a:rPr>
              <a:t>     pongan </a:t>
            </a:r>
            <a:r>
              <a:rPr lang="es-ES" sz="2200" b="1" i="1" dirty="0">
                <a:solidFill>
                  <a:schemeClr val="accent6">
                    <a:lumMod val="50000"/>
                  </a:schemeClr>
                </a:solidFill>
              </a:rPr>
              <a:t>en práctica sus habilidades de liderato</a:t>
            </a:r>
            <a:r>
              <a:rPr lang="es-ES" sz="2200" b="1" i="1" dirty="0" smtClean="0">
                <a:solidFill>
                  <a:schemeClr val="accent6">
                    <a:lumMod val="50000"/>
                  </a:schemeClr>
                </a:solidFill>
              </a:rPr>
              <a:t>.</a:t>
            </a:r>
          </a:p>
          <a:p>
            <a:endParaRPr lang="es-ES" sz="2000" b="1" i="1" dirty="0">
              <a:solidFill>
                <a:schemeClr val="accent6">
                  <a:lumMod val="50000"/>
                </a:schemeClr>
              </a:solidFill>
            </a:endParaRPr>
          </a:p>
          <a:p>
            <a:r>
              <a:rPr lang="es-ES" sz="2200" b="1" i="1" dirty="0" smtClean="0">
                <a:solidFill>
                  <a:schemeClr val="accent6">
                    <a:lumMod val="50000"/>
                  </a:schemeClr>
                </a:solidFill>
              </a:rPr>
              <a:t>2.-  </a:t>
            </a:r>
            <a:r>
              <a:rPr lang="es-ES" sz="2200" b="1" i="1" dirty="0">
                <a:solidFill>
                  <a:schemeClr val="accent6">
                    <a:lumMod val="50000"/>
                  </a:schemeClr>
                </a:solidFill>
              </a:rPr>
              <a:t>Capacitar a los dirigentes para que sean capaces de </a:t>
            </a:r>
            <a:r>
              <a:rPr lang="es-ES" sz="2200" b="1" i="1" dirty="0" smtClean="0">
                <a:solidFill>
                  <a:schemeClr val="accent6">
                    <a:lumMod val="50000"/>
                  </a:schemeClr>
                </a:solidFill>
              </a:rPr>
              <a:t> </a:t>
            </a:r>
          </a:p>
          <a:p>
            <a:r>
              <a:rPr lang="es-ES" sz="2200" b="1" i="1" dirty="0">
                <a:solidFill>
                  <a:schemeClr val="accent6">
                    <a:lumMod val="50000"/>
                  </a:schemeClr>
                </a:solidFill>
              </a:rPr>
              <a:t> </a:t>
            </a:r>
            <a:r>
              <a:rPr lang="es-ES" sz="2200" b="1" i="1" dirty="0" smtClean="0">
                <a:solidFill>
                  <a:schemeClr val="accent6">
                    <a:lumMod val="50000"/>
                  </a:schemeClr>
                </a:solidFill>
              </a:rPr>
              <a:t>      desempeñar </a:t>
            </a:r>
            <a:r>
              <a:rPr lang="es-ES" sz="2200" b="1" i="1" dirty="0">
                <a:solidFill>
                  <a:schemeClr val="accent6">
                    <a:lumMod val="50000"/>
                  </a:schemeClr>
                </a:solidFill>
              </a:rPr>
              <a:t>sus cargos. </a:t>
            </a:r>
            <a:endParaRPr lang="es-ES" sz="2200" b="1" i="1" dirty="0" smtClean="0">
              <a:solidFill>
                <a:schemeClr val="accent6">
                  <a:lumMod val="50000"/>
                </a:schemeClr>
              </a:solidFill>
            </a:endParaRPr>
          </a:p>
          <a:p>
            <a:endParaRPr lang="es-ES" sz="2000" b="1" i="1" dirty="0">
              <a:solidFill>
                <a:schemeClr val="accent6">
                  <a:lumMod val="50000"/>
                </a:schemeClr>
              </a:solidFill>
            </a:endParaRPr>
          </a:p>
          <a:p>
            <a:r>
              <a:rPr lang="es-ES" sz="2200" b="1" i="1" dirty="0" smtClean="0">
                <a:solidFill>
                  <a:schemeClr val="accent6">
                    <a:lumMod val="50000"/>
                  </a:schemeClr>
                </a:solidFill>
              </a:rPr>
              <a:t>3.- </a:t>
            </a:r>
            <a:r>
              <a:rPr lang="es-ES" sz="2200" b="1" i="1" dirty="0">
                <a:solidFill>
                  <a:schemeClr val="accent6">
                    <a:lumMod val="50000"/>
                  </a:schemeClr>
                </a:solidFill>
              </a:rPr>
              <a:t>Establecer un plan para el desarrollo de líderes, incluyendo </a:t>
            </a:r>
            <a:r>
              <a:rPr lang="es-ES" sz="2200" b="1" i="1" dirty="0" smtClean="0">
                <a:solidFill>
                  <a:schemeClr val="accent6">
                    <a:lumMod val="50000"/>
                  </a:schemeClr>
                </a:solidFill>
              </a:rPr>
              <a:t>  </a:t>
            </a:r>
          </a:p>
          <a:p>
            <a:r>
              <a:rPr lang="es-ES" sz="2200" b="1" i="1" dirty="0">
                <a:solidFill>
                  <a:schemeClr val="accent6">
                    <a:lumMod val="50000"/>
                  </a:schemeClr>
                </a:solidFill>
              </a:rPr>
              <a:t> </a:t>
            </a:r>
            <a:r>
              <a:rPr lang="es-ES" sz="2200" b="1" i="1" dirty="0" smtClean="0">
                <a:solidFill>
                  <a:schemeClr val="accent6">
                    <a:lumMod val="50000"/>
                  </a:schemeClr>
                </a:solidFill>
              </a:rPr>
              <a:t>     metas </a:t>
            </a:r>
            <a:r>
              <a:rPr lang="es-ES" sz="2200" b="1" i="1" dirty="0">
                <a:solidFill>
                  <a:schemeClr val="accent6">
                    <a:lumMod val="50000"/>
                  </a:schemeClr>
                </a:solidFill>
              </a:rPr>
              <a:t>para la orientación de socios, los mentores, la asistencia </a:t>
            </a:r>
            <a:r>
              <a:rPr lang="es-ES" sz="2200" b="1" i="1" dirty="0" smtClean="0">
                <a:solidFill>
                  <a:schemeClr val="accent6">
                    <a:lumMod val="50000"/>
                  </a:schemeClr>
                </a:solidFill>
              </a:rPr>
              <a:t> </a:t>
            </a:r>
          </a:p>
          <a:p>
            <a:r>
              <a:rPr lang="es-ES" sz="2200" b="1" i="1" dirty="0">
                <a:solidFill>
                  <a:schemeClr val="accent6">
                    <a:lumMod val="50000"/>
                  </a:schemeClr>
                </a:solidFill>
              </a:rPr>
              <a:t> </a:t>
            </a:r>
            <a:r>
              <a:rPr lang="es-ES" sz="2200" b="1" i="1" dirty="0" smtClean="0">
                <a:solidFill>
                  <a:schemeClr val="accent6">
                    <a:lumMod val="50000"/>
                  </a:schemeClr>
                </a:solidFill>
              </a:rPr>
              <a:t>     a </a:t>
            </a:r>
            <a:r>
              <a:rPr lang="es-ES" sz="2200" b="1" i="1" dirty="0">
                <a:solidFill>
                  <a:schemeClr val="accent6">
                    <a:lumMod val="50000"/>
                  </a:schemeClr>
                </a:solidFill>
              </a:rPr>
              <a:t>las reuniones de zona y programas de capacitación. </a:t>
            </a:r>
            <a:endParaRPr lang="es-MX" sz="2200"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785794"/>
            <a:ext cx="7929618" cy="4862870"/>
          </a:xfrm>
          <a:prstGeom prst="rect">
            <a:avLst/>
          </a:prstGeom>
          <a:noFill/>
        </p:spPr>
        <p:txBody>
          <a:bodyPr wrap="square" rtlCol="0">
            <a:spAutoFit/>
          </a:bodyPr>
          <a:lstStyle/>
          <a:p>
            <a:r>
              <a:rPr lang="es-ES" sz="2200" b="1" i="1" dirty="0">
                <a:solidFill>
                  <a:schemeClr val="accent6">
                    <a:lumMod val="50000"/>
                  </a:schemeClr>
                </a:solidFill>
              </a:rPr>
              <a:t>5. Promover el Orgullo de Ser León a través de </a:t>
            </a:r>
            <a:r>
              <a:rPr lang="es-ES" sz="2200" b="1" i="1" dirty="0" smtClean="0">
                <a:solidFill>
                  <a:schemeClr val="accent6">
                    <a:lumMod val="50000"/>
                  </a:schemeClr>
                </a:solidFill>
              </a:rPr>
              <a:t>Colaboradores</a:t>
            </a:r>
          </a:p>
          <a:p>
            <a:endParaRPr lang="es-ES" sz="2400" b="1" i="1" dirty="0">
              <a:solidFill>
                <a:schemeClr val="accent6">
                  <a:lumMod val="50000"/>
                </a:schemeClr>
              </a:solidFill>
            </a:endParaRPr>
          </a:p>
          <a:p>
            <a:r>
              <a:rPr lang="es-ES" sz="2200" b="1" i="1" dirty="0">
                <a:solidFill>
                  <a:schemeClr val="accent6">
                    <a:lumMod val="50000"/>
                  </a:schemeClr>
                </a:solidFill>
              </a:rPr>
              <a:t>Podemos hacer y lograr mucho más al fomentar colaboraciones con personas, compañías y organizaciones que compartan nuestro interés de servir. Se alienta a los clubes a procurar colaboradores para ayudarse mutuamente, fortalecer sus comunidades y mejorar el servicio que brindan</a:t>
            </a:r>
            <a:r>
              <a:rPr lang="es-ES" sz="2200" b="1" i="1" dirty="0" smtClean="0">
                <a:solidFill>
                  <a:schemeClr val="accent6">
                    <a:lumMod val="50000"/>
                  </a:schemeClr>
                </a:solidFill>
              </a:rPr>
              <a:t>.</a:t>
            </a:r>
          </a:p>
          <a:p>
            <a:endParaRPr lang="es-ES" sz="2400" b="1" i="1" dirty="0" smtClean="0">
              <a:solidFill>
                <a:schemeClr val="accent6">
                  <a:lumMod val="50000"/>
                </a:schemeClr>
              </a:solidFill>
            </a:endParaRPr>
          </a:p>
          <a:p>
            <a:r>
              <a:rPr lang="es-ES" sz="2200" b="1" i="1" dirty="0">
                <a:solidFill>
                  <a:schemeClr val="accent6">
                    <a:lumMod val="50000"/>
                  </a:schemeClr>
                </a:solidFill>
              </a:rPr>
              <a:t>6. Promover el Orgullo de Ser León al reafirmar nuestra </a:t>
            </a:r>
            <a:r>
              <a:rPr lang="es-ES" sz="2200" b="1" i="1" dirty="0" smtClean="0">
                <a:solidFill>
                  <a:schemeClr val="accent6">
                    <a:lumMod val="50000"/>
                  </a:schemeClr>
                </a:solidFill>
              </a:rPr>
              <a:t>dedicación</a:t>
            </a:r>
          </a:p>
          <a:p>
            <a:endParaRPr lang="es-ES" sz="2400" b="1" i="1" dirty="0">
              <a:solidFill>
                <a:schemeClr val="accent6">
                  <a:lumMod val="50000"/>
                </a:schemeClr>
              </a:solidFill>
            </a:endParaRPr>
          </a:p>
          <a:p>
            <a:r>
              <a:rPr lang="es-ES" sz="2200" b="1" i="1" dirty="0">
                <a:solidFill>
                  <a:schemeClr val="accent6">
                    <a:lumMod val="50000"/>
                  </a:schemeClr>
                </a:solidFill>
              </a:rPr>
              <a:t>Nuestro fundador Melvin Jones, inculcó el orgullo de servir a nuestros primeros socios, y los ayudó a mantener vivo su orgullo y asegurar el crecimiento de Lions Clubs International</a:t>
            </a:r>
            <a:r>
              <a:rPr lang="es-ES" sz="2200" b="1" i="1" dirty="0" smtClean="0">
                <a:solidFill>
                  <a:schemeClr val="accent6">
                    <a:lumMod val="50000"/>
                  </a:schemeClr>
                </a:solidFill>
              </a:rPr>
              <a:t>.</a:t>
            </a:r>
          </a:p>
          <a:p>
            <a:endParaRPr lang="es-ES" b="1"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42910" y="785794"/>
            <a:ext cx="7929618" cy="5201424"/>
          </a:xfrm>
          <a:prstGeom prst="rect">
            <a:avLst/>
          </a:prstGeom>
          <a:noFill/>
        </p:spPr>
        <p:txBody>
          <a:bodyPr wrap="square" rtlCol="0">
            <a:spAutoFit/>
          </a:bodyPr>
          <a:lstStyle/>
          <a:p>
            <a:pPr algn="just"/>
            <a:r>
              <a:rPr lang="es-ES" sz="2400" b="1" i="1" dirty="0" smtClean="0">
                <a:solidFill>
                  <a:schemeClr val="accent6">
                    <a:lumMod val="50000"/>
                  </a:schemeClr>
                </a:solidFill>
              </a:rPr>
              <a:t>Como parte de nuestra celebración del centenario, podríamos observar el cumpleaños de Melvin Jones el 13 de enero y así honrar a nuestro fundador, y reafirmar nuestra dedicación al servicio comunitario, a nuestro código de ética y la misión de nuestra asociación.</a:t>
            </a:r>
          </a:p>
          <a:p>
            <a:pPr algn="just"/>
            <a:endParaRPr lang="es-ES" sz="2200" b="1" i="1" dirty="0" smtClean="0">
              <a:solidFill>
                <a:schemeClr val="accent6">
                  <a:lumMod val="50000"/>
                </a:schemeClr>
              </a:solidFill>
            </a:endParaRPr>
          </a:p>
          <a:p>
            <a:pPr algn="just"/>
            <a:endParaRPr lang="es-ES" sz="2200" b="1" i="1" dirty="0">
              <a:solidFill>
                <a:schemeClr val="accent6">
                  <a:lumMod val="50000"/>
                </a:schemeClr>
              </a:solidFill>
            </a:endParaRPr>
          </a:p>
          <a:p>
            <a:r>
              <a:rPr lang="es-ES" sz="2800" b="1" i="1" dirty="0">
                <a:solidFill>
                  <a:schemeClr val="accent6">
                    <a:lumMod val="50000"/>
                  </a:schemeClr>
                </a:solidFill>
              </a:rPr>
              <a:t>7. Promover el Orgullo de Ser León al donar </a:t>
            </a:r>
            <a:endParaRPr lang="es-MX" sz="2800" b="1" i="1" dirty="0">
              <a:solidFill>
                <a:schemeClr val="accent6">
                  <a:lumMod val="50000"/>
                </a:schemeClr>
              </a:solidFill>
            </a:endParaRPr>
          </a:p>
          <a:p>
            <a:r>
              <a:rPr lang="es-ES" sz="2800" b="1" i="1" dirty="0">
                <a:solidFill>
                  <a:schemeClr val="accent6">
                    <a:lumMod val="50000"/>
                  </a:schemeClr>
                </a:solidFill>
              </a:rPr>
              <a:t> </a:t>
            </a:r>
            <a:endParaRPr lang="es-MX" sz="2800" b="1" i="1" dirty="0">
              <a:solidFill>
                <a:schemeClr val="accent6">
                  <a:lumMod val="50000"/>
                </a:schemeClr>
              </a:solidFill>
            </a:endParaRPr>
          </a:p>
          <a:p>
            <a:r>
              <a:rPr lang="es-ES" sz="2400" b="1" i="1" dirty="0">
                <a:solidFill>
                  <a:schemeClr val="accent6">
                    <a:lumMod val="50000"/>
                  </a:schemeClr>
                </a:solidFill>
              </a:rPr>
              <a:t>Cuanto más donemos, más tendremos que brindar. Este año, los clubes deben mejorar sus donaciones a LCIF, la rama caritativa de nuestra asociación. </a:t>
            </a:r>
            <a:endParaRPr lang="es-MX" sz="2400" b="1" i="1" dirty="0">
              <a:solidFill>
                <a:schemeClr val="accent6">
                  <a:lumMod val="50000"/>
                </a:schemeClr>
              </a:solidFill>
            </a:endParaRPr>
          </a:p>
          <a:p>
            <a:pPr algn="just"/>
            <a:endParaRPr lang="es-MX" sz="2200" b="1" i="1" dirty="0" smtClean="0">
              <a:solidFill>
                <a:schemeClr val="accent6">
                  <a:lumMod val="50000"/>
                </a:schemeClr>
              </a:solidFill>
            </a:endParaRP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14348" y="642918"/>
            <a:ext cx="7786742" cy="5570756"/>
          </a:xfrm>
          <a:prstGeom prst="rect">
            <a:avLst/>
          </a:prstGeom>
          <a:noFill/>
        </p:spPr>
        <p:txBody>
          <a:bodyPr wrap="square" rtlCol="0">
            <a:spAutoFit/>
          </a:bodyPr>
          <a:lstStyle/>
          <a:p>
            <a:r>
              <a:rPr lang="es-ES" sz="2400" b="1" i="1" dirty="0">
                <a:solidFill>
                  <a:schemeClr val="accent6">
                    <a:lumMod val="50000"/>
                  </a:schemeClr>
                </a:solidFill>
              </a:rPr>
              <a:t>8. Promover el Orgullo de Ser León con </a:t>
            </a:r>
            <a:r>
              <a:rPr lang="es-ES" sz="2400" b="1" i="1" dirty="0" smtClean="0">
                <a:solidFill>
                  <a:schemeClr val="accent6">
                    <a:lumMod val="50000"/>
                  </a:schemeClr>
                </a:solidFill>
              </a:rPr>
              <a:t>creatividad</a:t>
            </a:r>
          </a:p>
          <a:p>
            <a:endParaRPr lang="es-ES" sz="2000" b="1" i="1" dirty="0">
              <a:solidFill>
                <a:schemeClr val="accent6">
                  <a:lumMod val="50000"/>
                </a:schemeClr>
              </a:solidFill>
            </a:endParaRPr>
          </a:p>
          <a:p>
            <a:r>
              <a:rPr lang="es-ES" sz="2200" b="1" i="1" dirty="0">
                <a:solidFill>
                  <a:schemeClr val="accent6">
                    <a:lumMod val="50000"/>
                  </a:schemeClr>
                </a:solidFill>
              </a:rPr>
              <a:t>La habilidad de adaptarnos y superar nuevos desafíos ha sido un </a:t>
            </a:r>
            <a:r>
              <a:rPr lang="es-ES" sz="2200" b="1" i="1" dirty="0" smtClean="0">
                <a:solidFill>
                  <a:schemeClr val="accent6">
                    <a:lumMod val="50000"/>
                  </a:schemeClr>
                </a:solidFill>
              </a:rPr>
              <a:t>factor</a:t>
            </a:r>
            <a:r>
              <a:rPr lang="es-MX" sz="2200" b="1" i="1" dirty="0" smtClean="0">
                <a:solidFill>
                  <a:schemeClr val="accent6">
                    <a:lumMod val="50000"/>
                  </a:schemeClr>
                </a:solidFill>
              </a:rPr>
              <a:t> </a:t>
            </a:r>
            <a:r>
              <a:rPr lang="es-ES" sz="2200" b="1" i="1" dirty="0" smtClean="0">
                <a:solidFill>
                  <a:schemeClr val="accent6">
                    <a:lumMod val="50000"/>
                  </a:schemeClr>
                </a:solidFill>
              </a:rPr>
              <a:t>importante </a:t>
            </a:r>
            <a:r>
              <a:rPr lang="es-ES" sz="2200" b="1" i="1" dirty="0">
                <a:solidFill>
                  <a:schemeClr val="accent6">
                    <a:lumMod val="50000"/>
                  </a:schemeClr>
                </a:solidFill>
              </a:rPr>
              <a:t>para el éxito pasado, y nos ha ayudado a prosperar en este mundo tan cambiante</a:t>
            </a:r>
            <a:r>
              <a:rPr lang="es-ES" sz="2200" b="1" i="1" dirty="0" smtClean="0">
                <a:solidFill>
                  <a:schemeClr val="accent6">
                    <a:lumMod val="50000"/>
                  </a:schemeClr>
                </a:solidFill>
              </a:rPr>
              <a:t>.</a:t>
            </a:r>
          </a:p>
          <a:p>
            <a:endParaRPr lang="es-ES" sz="2000" b="1" i="1" dirty="0">
              <a:solidFill>
                <a:schemeClr val="accent6">
                  <a:lumMod val="50000"/>
                </a:schemeClr>
              </a:solidFill>
            </a:endParaRPr>
          </a:p>
          <a:p>
            <a:r>
              <a:rPr lang="es-ES" sz="2200" b="1" i="1" dirty="0">
                <a:solidFill>
                  <a:schemeClr val="accent6">
                    <a:lumMod val="50000"/>
                  </a:schemeClr>
                </a:solidFill>
              </a:rPr>
              <a:t>Para asegurar nuestro futuro crecimiento, tenemos que ser creativos y utilizar y aprovechar la tecnología moderna</a:t>
            </a:r>
            <a:r>
              <a:rPr lang="es-ES" sz="2200" b="1" i="1" dirty="0" smtClean="0">
                <a:solidFill>
                  <a:schemeClr val="accent6">
                    <a:lumMod val="50000"/>
                  </a:schemeClr>
                </a:solidFill>
              </a:rPr>
              <a:t>.</a:t>
            </a:r>
          </a:p>
          <a:p>
            <a:endParaRPr lang="es-ES" sz="2000" b="1" i="1" dirty="0">
              <a:solidFill>
                <a:schemeClr val="accent6">
                  <a:lumMod val="50000"/>
                </a:schemeClr>
              </a:solidFill>
            </a:endParaRPr>
          </a:p>
          <a:p>
            <a:r>
              <a:rPr lang="es-ES" sz="2200" b="1" i="1" dirty="0">
                <a:solidFill>
                  <a:schemeClr val="accent6">
                    <a:lumMod val="50000"/>
                  </a:schemeClr>
                </a:solidFill>
              </a:rPr>
              <a:t>LCI cuenta con un sistema electrónico moderno y hace uso de las herramientas que brindan las redes sociales en línea, las cuales podemos utilizar para Promover el Orgullo de Ser </a:t>
            </a:r>
            <a:r>
              <a:rPr lang="es-ES" sz="2200" b="1" i="1" dirty="0" smtClean="0">
                <a:solidFill>
                  <a:schemeClr val="accent6">
                    <a:lumMod val="50000"/>
                  </a:schemeClr>
                </a:solidFill>
              </a:rPr>
              <a:t>León</a:t>
            </a:r>
          </a:p>
          <a:p>
            <a:endParaRPr lang="es-ES" sz="2000" b="1" i="1" dirty="0">
              <a:solidFill>
                <a:schemeClr val="accent6">
                  <a:lumMod val="50000"/>
                </a:schemeClr>
              </a:solidFill>
            </a:endParaRPr>
          </a:p>
          <a:p>
            <a:r>
              <a:rPr lang="es-ES" sz="2200" b="1" i="1" dirty="0">
                <a:solidFill>
                  <a:schemeClr val="accent6">
                    <a:lumMod val="50000"/>
                  </a:schemeClr>
                </a:solidFill>
              </a:rPr>
              <a:t>Aprovechar las oportunidades de capacitación que se ofrece en línea y durante los seminarios en la convención distrital, el foro de área y la convención internacional</a:t>
            </a:r>
            <a:r>
              <a:rPr lang="es-ES" sz="2200" b="1" i="1" dirty="0" smtClean="0">
                <a:solidFill>
                  <a:schemeClr val="accent6">
                    <a:lumMod val="50000"/>
                  </a:schemeClr>
                </a:solidFill>
              </a:rPr>
              <a:t>.</a:t>
            </a:r>
            <a:endParaRPr lang="es-MX" sz="2200" b="1" i="1" dirty="0">
              <a:solidFill>
                <a:schemeClr val="accent6">
                  <a:lumMod val="50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842</Words>
  <Application>Microsoft Office PowerPoint</Application>
  <PresentationFormat>Presentación en pantalla (4:3)</PresentationFormat>
  <Paragraphs>85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8</cp:revision>
  <dcterms:created xsi:type="dcterms:W3CDTF">2014-06-14T03:36:09Z</dcterms:created>
  <dcterms:modified xsi:type="dcterms:W3CDTF">2014-08-05T03:18:01Z</dcterms:modified>
</cp:coreProperties>
</file>